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329" r:id="rId10"/>
    <p:sldId id="268" r:id="rId11"/>
    <p:sldId id="269" r:id="rId12"/>
    <p:sldId id="271" r:id="rId13"/>
    <p:sldId id="272" r:id="rId14"/>
    <p:sldId id="274" r:id="rId15"/>
    <p:sldId id="275" r:id="rId16"/>
    <p:sldId id="277" r:id="rId17"/>
    <p:sldId id="278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26BE5-FA40-4A89-A411-B365D385D79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CF3B-7AB3-4B60-91CC-E4F0E887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25E42D-9F76-4006-9795-18460F4F3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B9D035F-0A1B-484A-8698-6AF216DB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8F8232-41A6-40A0-BD33-94E855D7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089B6C-576A-470D-B546-F9CDDEB6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D791BB-D285-4571-A7EB-0F49114B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5AC694-E212-4283-BA0D-20F9C88D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A1172C-2D09-4528-8475-5BC0D561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8B3E54-16CB-4F51-9ADD-97B6886AE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564F38-2EBA-4F68-928C-4E2D87EA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FFB09F-8E47-46D7-BDEB-77354DB4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65ADC3A-530A-4FDA-8452-6354FE75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4F1A13-12D7-4E54-8137-24DD05A5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72F8DE7-066A-42AE-AA80-A282C6E15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4756DB6-C155-4F53-8945-D6017D331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D69DEA-5B4E-4256-810B-6DBE4B06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B548670-529F-40B1-B36B-611CCBB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45738F-D06F-4BA3-91B3-FD97DF40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9F98C4-D69B-48FA-A388-85B5268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3632A0-117B-4D22-B57E-AB8AD9DC7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1B838B-C6D5-42CE-BA21-3084B718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544527-473D-48BA-A2C3-C3A9A23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B4B51F-4E20-4B3F-8AB8-93AC53A9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37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EC10CAD-E217-42D3-8B80-2FDBD9571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4728EA6-5356-4E49-8DCF-9522DF3A1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1DE4D2-09AE-47BB-B178-997E41FB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33D502-6A24-4901-9731-6FE81A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EA79DB-0BF6-4C91-8CBC-81E02B04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70687"/>
            <a:ext cx="2937933" cy="42688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01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876D421-CADC-DB46-AD4D-BDC05BB34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21"/>
          <a:stretch/>
        </p:blipFill>
        <p:spPr>
          <a:xfrm>
            <a:off x="287216" y="5837996"/>
            <a:ext cx="3237311" cy="8819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6000" b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>
            <a:normAutofit/>
          </a:bodyPr>
          <a:lstStyle>
            <a:lvl1pPr marL="0" indent="0" algn="ctr">
              <a:buNone/>
              <a:defRPr sz="3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87217" y="3488497"/>
            <a:ext cx="11563404" cy="21466"/>
          </a:xfrm>
          <a:prstGeom prst="line">
            <a:avLst/>
          </a:prstGeom>
          <a:ln w="127000" cap="flat" cmpd="sng">
            <a:solidFill>
              <a:schemeClr val="tx2">
                <a:lumMod val="75000"/>
              </a:schemeClr>
            </a:soli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1200" b="1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 of Public Instruction</a:t>
            </a:r>
            <a:endParaRPr lang="en-US" sz="1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DE33A3-A107-4860-80B7-8F3E40F2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296F9-4663-4B2A-85EE-F7890E07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E8180A-7E92-4B74-9FD8-6DAB6E0F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E8BA9C-E1CD-40EE-8DAF-A2BDE3D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47DE41-2116-491F-A73B-05FF39F8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4257AD-90F9-4636-AD93-EC01DBF603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="" xmlns:a16="http://schemas.microsoft.com/office/drawing/2014/main" id="{02E5DE4A-3B38-43E9-BF20-2FC54D64035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17751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71F7F70A-B344-4B1B-85DE-4D31DA5B50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5880100"/>
            <a:ext cx="11496675" cy="365125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89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CE1B3A-2166-44D5-88E4-F4ECD202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5EE113-2C6C-4265-A2F5-316CA663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FCC160-4D92-4210-B811-A9CACAF0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6A98E8-1A2F-4E3E-94BC-2176BBCF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304447-39AA-4AD0-9007-0574C658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B24EB-5E23-4EC3-8EBD-BF81DF98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E1AA2F-D690-4780-86FF-4461C916E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AED2DF-079C-4424-BEAF-8B77E8491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067DD8-F7C9-4D84-A5EA-BB03F765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2A1F4C-8E1F-47DC-929D-9FD97B40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69E03E-44B7-4CA5-B2AE-271F79A5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C99E7-E3FB-4639-8224-DAF9A74B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4F4AB5-592E-424C-8A4F-6C0A506D5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0B5802-41D3-4C92-92F1-7FF411999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DDB43AD-CF27-4F25-9D39-DEE6ACE19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F9CC17E-EA0B-4916-9E72-809BA9A10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66BFAC4-F539-46BF-A9BA-965DA510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6E13D91-0B37-48EB-B37E-814FA125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C76A61A-7274-416F-802F-E4BB8CD9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5B162-61B7-4D18-BB68-4A36D267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F0A52E5-137B-4628-91E6-AC64A89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6D568D-16C1-4B19-84DF-B68DB697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4CD04F-F389-4ABB-9CE4-6FA384FC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AFBC5D-A32A-40FB-8A3A-3F1EA867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40EA74-8C25-4424-B399-94C3667B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6A35DBA-61C7-4FD0-AA6A-FB50E1E9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700704B-4A97-4A85-B9B4-FFAF9331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653DFA-6A03-4E82-BFFF-8BFE2CD19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A2ED9A-5423-4346-8CA2-5759CDC0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D68AB6-B5DA-4294-AB4C-41D34E261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58A1D7-00D4-4BE2-A3AE-968CCA8D0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ds/sg/" TargetMode="External"/><Relationship Id="rId2" Type="http://schemas.openxmlformats.org/officeDocument/2006/relationships/hyperlink" Target="https://www.cde.ca.gov/ls/pf/f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osterYouth@cde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FosterYouth@cde.ca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31D2BE3-F74A-43CF-B33E-518CA0933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Foster Youth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Educational Outcomes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D6CC3820-A604-4A11-A5DE-F3542F4FC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data retrieved from DataQuest unless otherwise labeled</a:t>
            </a:r>
          </a:p>
        </p:txBody>
      </p:sp>
    </p:spTree>
    <p:extLst>
      <p:ext uri="{BB962C8B-B14F-4D97-AF65-F5344CB8AC3E}">
        <p14:creationId xmlns:p14="http://schemas.microsoft.com/office/powerpoint/2010/main" val="43433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E89008-08B2-48CA-A5F5-EA37FFEC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Suspension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D57747C-D830-4CD7-BC17-4D34362A6C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A9A79CF-E2CF-47E7-BB09-069EA96550F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Foster Youth were suspended over </a:t>
            </a:r>
            <a:r>
              <a:rPr lang="en-US" sz="6000" b="1" dirty="0">
                <a:solidFill>
                  <a:srgbClr val="EC0B3C"/>
                </a:solidFill>
              </a:rPr>
              <a:t>5 times </a:t>
            </a:r>
            <a:r>
              <a:rPr lang="en-US" sz="6000" dirty="0"/>
              <a:t>the rate of </a:t>
            </a:r>
            <a:r>
              <a:rPr lang="en-US" sz="6000" b="1" dirty="0">
                <a:solidFill>
                  <a:schemeClr val="accent1"/>
                </a:solidFill>
              </a:rPr>
              <a:t>all students</a:t>
            </a:r>
            <a:r>
              <a:rPr lang="en-US" sz="6000" b="1" dirty="0">
                <a:solidFill>
                  <a:srgbClr val="058488"/>
                </a:solidFill>
              </a:rPr>
              <a:t> </a:t>
            </a:r>
            <a:r>
              <a:rPr lang="en-US" sz="6000" dirty="0"/>
              <a:t>and </a:t>
            </a:r>
            <a:r>
              <a:rPr lang="en-US" sz="6000" b="1" dirty="0">
                <a:solidFill>
                  <a:srgbClr val="EC0B3C"/>
                </a:solidFill>
              </a:rPr>
              <a:t>higher than any other student group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8359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D3CF7B-99E7-40AE-B3D3-4B9692F8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Suspension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D9CFC72-96AD-443D-BD65-7934D253BB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6" descr="Table displaying 2018-19 Suspension Rates by student groups.">
            <a:extLst>
              <a:ext uri="{FF2B5EF4-FFF2-40B4-BE49-F238E27FC236}">
                <a16:creationId xmlns="" xmlns:a16="http://schemas.microsoft.com/office/drawing/2014/main" id="{967DEA48-5B78-4507-B427-6EEAD7189E23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69758494"/>
              </p:ext>
            </p:extLst>
          </p:nvPr>
        </p:nvGraphicFramePr>
        <p:xfrm>
          <a:off x="627063" y="2076450"/>
          <a:ext cx="10937876" cy="363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3711849670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216740018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 Suspension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5660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8321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Student’s with Disabilities (SWD)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0129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03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Socioeconomically Disadvantaged (SED)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586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8292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Learner (EL)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3523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4858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71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70135-3A39-47BD-A266-1DE9CA1A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Chronic Absence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7F8CEE3-AB07-4E31-B7B7-D84C8D1605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6CBC00-4427-4217-9039-D293873217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The chronic absence rate for Foster Youth was over </a:t>
            </a:r>
            <a:r>
              <a:rPr lang="en-US" sz="5400" b="1" dirty="0">
                <a:solidFill>
                  <a:srgbClr val="EC0B3C"/>
                </a:solidFill>
              </a:rPr>
              <a:t>2 times </a:t>
            </a:r>
            <a:r>
              <a:rPr lang="en-US" sz="5400" dirty="0"/>
              <a:t>that for </a:t>
            </a:r>
            <a:r>
              <a:rPr lang="en-US" sz="5400" b="1" dirty="0">
                <a:solidFill>
                  <a:schemeClr val="accent1"/>
                </a:solidFill>
              </a:rPr>
              <a:t>all students </a:t>
            </a:r>
            <a:r>
              <a:rPr lang="en-US" sz="5400" dirty="0"/>
              <a:t>and </a:t>
            </a:r>
            <a:r>
              <a:rPr lang="en-US" sz="5400" b="1" dirty="0">
                <a:solidFill>
                  <a:srgbClr val="EC0B3C"/>
                </a:solidFill>
              </a:rPr>
              <a:t>higher than any other student group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04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85268-7036-4D90-B0F4-521068FE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Chronic Absence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AFC9BD9-DEFE-45B5-B74E-24B88D5C7A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Content Placeholder 6" descr="Table displaying 2018-19 Chronic Absence Rates by student groups.">
            <a:extLst>
              <a:ext uri="{FF2B5EF4-FFF2-40B4-BE49-F238E27FC236}">
                <a16:creationId xmlns="" xmlns:a16="http://schemas.microsoft.com/office/drawing/2014/main" id="{BD45329A-98CA-4302-AB65-39FEC43597C9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07224647"/>
              </p:ext>
            </p:extLst>
          </p:nvPr>
        </p:nvGraphicFramePr>
        <p:xfrm>
          <a:off x="627063" y="2438075"/>
          <a:ext cx="10937876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3035622370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282299639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 Chronic Absence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1031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3361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8894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4061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4199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59005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7638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451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84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2F0874-B3BE-445D-8E16-F175FC23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Cohort Graduation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6399312-4EF0-4699-AF20-8920CD91B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64391A-F77F-41FB-AC51-547BBED9A4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The Foster Youth graduation rate was over </a:t>
            </a:r>
            <a:r>
              <a:rPr lang="en-US" sz="5400" b="1" dirty="0">
                <a:solidFill>
                  <a:srgbClr val="EC0B3C"/>
                </a:solidFill>
              </a:rPr>
              <a:t>20% lower</a:t>
            </a:r>
            <a:r>
              <a:rPr lang="en-US" sz="5400" dirty="0"/>
              <a:t> than the rate for </a:t>
            </a:r>
            <a:r>
              <a:rPr lang="en-US" sz="5400" b="1" dirty="0">
                <a:solidFill>
                  <a:schemeClr val="accent1"/>
                </a:solidFill>
              </a:rPr>
              <a:t>all students</a:t>
            </a:r>
            <a:r>
              <a:rPr lang="en-US" sz="5400" dirty="0"/>
              <a:t>.</a:t>
            </a:r>
            <a:r>
              <a:rPr lang="en-US" sz="5400" b="1" dirty="0">
                <a:solidFill>
                  <a:srgbClr val="058488"/>
                </a:solidFill>
              </a:rPr>
              <a:t> </a:t>
            </a:r>
            <a:r>
              <a:rPr lang="en-US" sz="5400" dirty="0"/>
              <a:t>A rate </a:t>
            </a:r>
            <a:r>
              <a:rPr lang="en-US" sz="5400" b="1" dirty="0">
                <a:solidFill>
                  <a:srgbClr val="EC0B3C"/>
                </a:solidFill>
              </a:rPr>
              <a:t>lower than any other student group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290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3C5A09-4FA6-4475-908C-6C8FE23C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Cohort Graduation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B6EF6BF-D9BE-441F-9E37-B8050F6F53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Content Placeholder 6" descr="Table displaying 2019-20 Cohort Graduation Rates by student group.">
            <a:extLst>
              <a:ext uri="{FF2B5EF4-FFF2-40B4-BE49-F238E27FC236}">
                <a16:creationId xmlns="" xmlns:a16="http://schemas.microsoft.com/office/drawing/2014/main" id="{1406AAE9-7382-49E0-B90D-83DC6360E68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120219720"/>
              </p:ext>
            </p:extLst>
          </p:nvPr>
        </p:nvGraphicFramePr>
        <p:xfrm>
          <a:off x="627063" y="2076450"/>
          <a:ext cx="10937876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372865865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318377695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 Cohort Graduation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05879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5087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1939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99464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0119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55477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6706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6949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2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D2D883-B98E-439D-8EBC-B290FF0C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2017–18 College-Going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EA69CAC-BC7B-4883-A669-11CB8D9CF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75A41B-8DB0-467C-A7FA-4B96586DE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The 2017–18 College-Going Rate represents the percent of students completing high school in 2017–18 and who subsequently enrolled in a post secondary institution 12 months later.</a:t>
            </a:r>
          </a:p>
        </p:txBody>
      </p:sp>
    </p:spTree>
    <p:extLst>
      <p:ext uri="{BB962C8B-B14F-4D97-AF65-F5344CB8AC3E}">
        <p14:creationId xmlns:p14="http://schemas.microsoft.com/office/powerpoint/2010/main" val="749306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F4F39F-2563-4431-B104-C32BD1CE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2017–18 College-Going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BA8E263-2DB0-4BAA-B4E4-DA6CF58B1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ontent Placeholder 6" descr="Table displaying 2017-18 College-Going Rates by student group.">
            <a:extLst>
              <a:ext uri="{FF2B5EF4-FFF2-40B4-BE49-F238E27FC236}">
                <a16:creationId xmlns="" xmlns:a16="http://schemas.microsoft.com/office/drawing/2014/main" id="{FC334BA1-3B68-471F-A78D-B601D5AF164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800724846"/>
              </p:ext>
            </p:extLst>
          </p:nvPr>
        </p:nvGraphicFramePr>
        <p:xfrm>
          <a:off x="627063" y="2076450"/>
          <a:ext cx="10937876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2457755774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383163317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 College Going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9749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7720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2404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6917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7436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7192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999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99404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616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82A26E-2878-487C-BA25-514286B3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Outreach and Presentations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CFD79CF-63A4-407C-8A60-F688545E5D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C6A6C07-F6F5-4FA7-8927-9A8D885F3E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California Department of Social Services</a:t>
            </a:r>
          </a:p>
          <a:p>
            <a:r>
              <a:rPr lang="en-US" sz="4000" dirty="0"/>
              <a:t>California Foster Youth Education Task Force</a:t>
            </a:r>
          </a:p>
          <a:p>
            <a:r>
              <a:rPr lang="en-US" sz="4000" dirty="0"/>
              <a:t>Child Welfare Council</a:t>
            </a:r>
          </a:p>
          <a:p>
            <a:r>
              <a:rPr lang="en-US" sz="4000" dirty="0"/>
              <a:t>AB 2083 State Interagency Team</a:t>
            </a:r>
          </a:p>
          <a:p>
            <a:r>
              <a:rPr lang="en-US" sz="4000" dirty="0"/>
              <a:t>Foster Youth Services TA Provider</a:t>
            </a:r>
          </a:p>
        </p:txBody>
      </p:sp>
    </p:spTree>
    <p:extLst>
      <p:ext uri="{BB962C8B-B14F-4D97-AF65-F5344CB8AC3E}">
        <p14:creationId xmlns:p14="http://schemas.microsoft.com/office/powerpoint/2010/main" val="2712986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3093E7-4291-40F9-A250-A7D80EC0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Youth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013687B-6439-491C-A304-A5680AA1A7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BAEE8F-4275-4516-8007-A198D28FD0D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600" dirty="0"/>
              <a:t>Visit CDE’s Foster Youth web page at: </a:t>
            </a:r>
            <a:r>
              <a:rPr lang="en-US" sz="3600" dirty="0">
                <a:hlinkClick r:id="rId2" tooltip="CDE’s Foster Youth web page link"/>
              </a:rPr>
              <a:t>https://www.cde.ca.gov/ls/pf/fy</a:t>
            </a:r>
            <a:endParaRPr lang="en-US" sz="3600" dirty="0"/>
          </a:p>
          <a:p>
            <a:pPr>
              <a:lnSpc>
                <a:spcPct val="110000"/>
              </a:lnSpc>
            </a:pPr>
            <a:r>
              <a:rPr lang="en-US" sz="3600" dirty="0"/>
              <a:t>Visit CDE’s Foster Youth Student Group web page at: </a:t>
            </a:r>
            <a:r>
              <a:rPr lang="en-US" sz="3600" dirty="0">
                <a:hlinkClick r:id="rId3" tooltip="CDE’s Foster Youth Student Group web page link"/>
              </a:rPr>
              <a:t>https://www.cde.ca.gov/ds/sg/</a:t>
            </a:r>
            <a:r>
              <a:rPr lang="en-US" sz="3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Contact the CDE Foster Youth Team at: </a:t>
            </a:r>
            <a:r>
              <a:rPr lang="en-US" sz="3600" dirty="0">
                <a:hlinkClick r:id="rId4"/>
              </a:rPr>
              <a:t>FosterYouth@cde.ca.gov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841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6DE18C-49DE-4C0B-99E8-07F25043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Youth in California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84F31F30-876F-4DCF-8D56-FD3176BFD239}"/>
              </a:ext>
            </a:extLst>
          </p:cNvPr>
          <p:cNvSpPr txBox="1">
            <a:spLocks noGrp="1"/>
          </p:cNvSpPr>
          <p:nvPr>
            <p:ph sz="quarter" idx="11"/>
          </p:nvPr>
        </p:nvSpPr>
        <p:spPr>
          <a:xfrm>
            <a:off x="414338" y="1866900"/>
            <a:ext cx="5681662" cy="3848100"/>
          </a:xfrm>
          <a:prstGeom prst="rect">
            <a:avLst/>
          </a:prstGeom>
          <a:noFill/>
          <a:ln w="76200">
            <a:solidFill>
              <a:srgbClr val="18A3A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4800" dirty="0">
                <a:latin typeface="Arial" panose="020B0604020202020204" pitchFamily="34" charset="0"/>
              </a:rPr>
              <a:t>California has 12% of all children in foster care in the United States*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2B547561-1815-47F0-8377-C14117D6A9D0}"/>
              </a:ext>
            </a:extLst>
          </p:cNvPr>
          <p:cNvSpPr txBox="1">
            <a:spLocks noGrp="1"/>
          </p:cNvSpPr>
          <p:nvPr>
            <p:ph sz="quarter" idx="12"/>
          </p:nvPr>
        </p:nvSpPr>
        <p:spPr>
          <a:xfrm>
            <a:off x="6218238" y="1866900"/>
            <a:ext cx="5680075" cy="3848100"/>
          </a:xfrm>
          <a:prstGeom prst="rect">
            <a:avLst/>
          </a:prstGeom>
          <a:noFill/>
          <a:ln w="76200">
            <a:solidFill>
              <a:srgbClr val="18A3A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latin typeface="Arial" panose="020B0604020202020204" pitchFamily="34" charset="0"/>
              </a:rPr>
              <a:t>Approximately 20,000 foster youth in California are ages 0–5 years*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393707A2-59F9-4019-A1A7-09C6274EC7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*Source: Adoption and Foster Care Analysis and Reporting System (AFCARS)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1BF48991-56D3-4D36-99C0-48C1A18909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59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721BB9-2AA8-40F9-A5BA-1A80139B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38DA4D9-B3E9-49AA-AF98-56B20CE4A5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6F71D3-B969-44C6-AE1C-80947F4FEB3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To request a condensed, printable, one page version of the information provided, email the CDE foster youth team at </a:t>
            </a:r>
            <a:r>
              <a:rPr lang="en-US" sz="4800" dirty="0">
                <a:hlinkClick r:id="rId2"/>
              </a:rPr>
              <a:t>FosterYouth@cde.ca.gov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738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AC81E8-0E09-4840-A4D3-EC8CBF9C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Foster Youth Cumulative Enrollment by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73A601-7D22-4802-9187-F13B0F09EAF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b="1" dirty="0">
                <a:solidFill>
                  <a:schemeClr val="accent1"/>
                </a:solidFill>
                <a:latin typeface="Arial" panose="020B0604020202020204"/>
              </a:rPr>
              <a:t>45,307</a:t>
            </a:r>
            <a:r>
              <a:rPr lang="en-US" sz="6000" dirty="0">
                <a:solidFill>
                  <a:prstClr val="black"/>
                </a:solidFill>
                <a:latin typeface="Arial" panose="020B0604020202020204"/>
              </a:rPr>
              <a:t> enrolled in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>
                <a:solidFill>
                  <a:prstClr val="black"/>
                </a:solidFill>
                <a:latin typeface="Arial" panose="020B0604020202020204"/>
              </a:rPr>
              <a:t>2019–20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EE286BD-56A7-49DC-A1D7-4E4089996B0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EC0B3C"/>
                </a:solidFill>
              </a:rPr>
              <a:t>3.5%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accent1"/>
                </a:solidFill>
              </a:rPr>
              <a:t>decrease from 2018–19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8F3CC5-2CA2-4BA6-9F83-6F3FE04B8B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6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691F34-58D9-4704-8FD6-73DAB913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Foster Youth Cumulative Enrollment by YEAR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E01B4F3-0358-46F0-87DC-9A3070771C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 descr="Table displaying K-12 foster youth cumulative enrollment by year. ">
            <a:extLst>
              <a:ext uri="{FF2B5EF4-FFF2-40B4-BE49-F238E27FC236}">
                <a16:creationId xmlns="" xmlns:a16="http://schemas.microsoft.com/office/drawing/2014/main" id="{02699F6D-7D3E-4A65-82B6-13383AB2A38B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826283283"/>
              </p:ext>
            </p:extLst>
          </p:nvPr>
        </p:nvGraphicFramePr>
        <p:xfrm>
          <a:off x="627063" y="2076450"/>
          <a:ext cx="10937876" cy="34804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907840654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2294763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Year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Enrollment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94079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45,307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7922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46,810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816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50,247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830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55,282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3563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62,602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39132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65,737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971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75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271500-2F74-4F75-8370-A8DD05EC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178C2F7-C3B8-4E6E-A50D-9E3729F50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64BE00-27E2-4D2D-8DDF-BC3E9F2507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Asian students make up </a:t>
            </a:r>
            <a:r>
              <a:rPr lang="en-US" sz="6000" b="1" dirty="0">
                <a:solidFill>
                  <a:schemeClr val="accent1"/>
                </a:solidFill>
              </a:rPr>
              <a:t>9.3%</a:t>
            </a:r>
            <a:r>
              <a:rPr lang="en-US" sz="6000" b="1" dirty="0">
                <a:solidFill>
                  <a:srgbClr val="058488"/>
                </a:solidFill>
              </a:rPr>
              <a:t> </a:t>
            </a:r>
            <a:r>
              <a:rPr lang="en-US" sz="6000" dirty="0"/>
              <a:t>of statewide enrollment but represent only </a:t>
            </a:r>
            <a:r>
              <a:rPr lang="en-US" sz="6000" b="1" dirty="0">
                <a:solidFill>
                  <a:schemeClr val="accent1"/>
                </a:solidFill>
              </a:rPr>
              <a:t>1.2%</a:t>
            </a:r>
            <a:r>
              <a:rPr lang="en-US" sz="6000" b="1" dirty="0">
                <a:solidFill>
                  <a:srgbClr val="058488"/>
                </a:solidFill>
              </a:rPr>
              <a:t> </a:t>
            </a:r>
            <a:r>
              <a:rPr lang="en-US" sz="6000" dirty="0"/>
              <a:t>of foster students.</a:t>
            </a:r>
          </a:p>
        </p:txBody>
      </p:sp>
    </p:spTree>
    <p:extLst>
      <p:ext uri="{BB962C8B-B14F-4D97-AF65-F5344CB8AC3E}">
        <p14:creationId xmlns:p14="http://schemas.microsoft.com/office/powerpoint/2010/main" val="382578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7268F7-4CC5-4A31-89FD-CC0D25F9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687B48F-3160-4063-A177-390244B3D4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B4A6D4-1D79-4F77-9506-8F65314A481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African American students make up </a:t>
            </a:r>
            <a:r>
              <a:rPr lang="en-US" sz="6000" b="1" dirty="0">
                <a:solidFill>
                  <a:srgbClr val="EC0B3C"/>
                </a:solidFill>
              </a:rPr>
              <a:t>5.4% </a:t>
            </a:r>
            <a:r>
              <a:rPr lang="en-US" sz="6000" dirty="0"/>
              <a:t>of statewide enrollment but represent </a:t>
            </a:r>
            <a:r>
              <a:rPr lang="en-US" sz="6000" b="1" dirty="0">
                <a:solidFill>
                  <a:srgbClr val="EC0B3C"/>
                </a:solidFill>
              </a:rPr>
              <a:t>17.8% </a:t>
            </a:r>
            <a:r>
              <a:rPr lang="en-US" sz="6000" dirty="0"/>
              <a:t>of foster students.</a:t>
            </a:r>
          </a:p>
        </p:txBody>
      </p:sp>
    </p:spTree>
    <p:extLst>
      <p:ext uri="{BB962C8B-B14F-4D97-AF65-F5344CB8AC3E}">
        <p14:creationId xmlns:p14="http://schemas.microsoft.com/office/powerpoint/2010/main" val="36031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2025C0-1EAA-4EED-BD28-C00B9C2F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 (3)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6696E1D-D03A-4B4D-89F4-0BCD31A3D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6" descr="Table displaying 2019-20 Foster Youth cumulative enrollment by ethnicity.">
            <a:extLst>
              <a:ext uri="{FF2B5EF4-FFF2-40B4-BE49-F238E27FC236}">
                <a16:creationId xmlns="" xmlns:a16="http://schemas.microsoft.com/office/drawing/2014/main" id="{B91DBACB-E2DC-4CD6-BD1E-A0AAF6F2829C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84700009"/>
              </p:ext>
            </p:extLst>
          </p:nvPr>
        </p:nvGraphicFramePr>
        <p:xfrm>
          <a:off x="627063" y="2076450"/>
          <a:ext cx="10937876" cy="411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="" xmlns:a16="http://schemas.microsoft.com/office/drawing/2014/main" val="3177337013"/>
                    </a:ext>
                  </a:extLst>
                </a:gridCol>
                <a:gridCol w="5468938">
                  <a:extLst>
                    <a:ext uri="{9D8B030D-6E8A-4147-A177-3AD203B41FA5}">
                      <a16:colId xmlns="" xmlns:a16="http://schemas.microsoft.com/office/drawing/2014/main" val="3681919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total foster youth cumulative enrollment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22602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 Islander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6979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0307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5217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Indian or Alaska Native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4527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Reported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6005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More Races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946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African American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677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184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544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7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5C274-671D-4C64-A5E2-59107CF7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GRADE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3B8AEEA-9FDC-4157-9BF0-CF58417BE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DE4211-B1A1-4DC7-B8C2-9B8C513E880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 fontScale="62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9600" dirty="0"/>
              <a:t>High school students represent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9600" b="1" dirty="0">
                <a:solidFill>
                  <a:schemeClr val="accent1"/>
                </a:solidFill>
              </a:rPr>
              <a:t>34%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9600" dirty="0"/>
              <a:t>of all foster youth in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5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3F482A-0D7E-3140-AFC6-5BD5F654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61"/>
            <a:ext cx="12192000" cy="16319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 Foster Youth Cumulative Enrollment by GRADE (2)</a:t>
            </a:r>
          </a:p>
        </p:txBody>
      </p:sp>
      <p:graphicFrame>
        <p:nvGraphicFramePr>
          <p:cNvPr id="7" name="Table 7" descr="Table with 2019-20 foster youth cumulative enrollment by grade.">
            <a:extLst>
              <a:ext uri="{FF2B5EF4-FFF2-40B4-BE49-F238E27FC236}">
                <a16:creationId xmlns="" xmlns:a16="http://schemas.microsoft.com/office/drawing/2014/main" id="{8CA6B92F-4B6C-174A-BB50-0A2B2924090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042530490"/>
              </p:ext>
            </p:extLst>
          </p:nvPr>
        </p:nvGraphicFramePr>
        <p:xfrm>
          <a:off x="-2" y="1651819"/>
          <a:ext cx="12192002" cy="502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833">
                  <a:extLst>
                    <a:ext uri="{9D8B030D-6E8A-4147-A177-3AD203B41FA5}">
                      <a16:colId xmlns="" xmlns:a16="http://schemas.microsoft.com/office/drawing/2014/main" val="2944109602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460690536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3332387228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4145534391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692681691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3355600785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4212329432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2091696280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2493594982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1883586383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3557436993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2837919830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3663939978"/>
                    </a:ext>
                  </a:extLst>
                </a:gridCol>
                <a:gridCol w="797013">
                  <a:extLst>
                    <a:ext uri="{9D8B030D-6E8A-4147-A177-3AD203B41FA5}">
                      <a16:colId xmlns="" xmlns:a16="http://schemas.microsoft.com/office/drawing/2014/main" val="1154007809"/>
                    </a:ext>
                  </a:extLst>
                </a:gridCol>
              </a:tblGrid>
              <a:tr h="1404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85761129"/>
                  </a:ext>
                </a:extLst>
              </a:tr>
              <a:tr h="1359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Enrollment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02724646"/>
                  </a:ext>
                </a:extLst>
              </a:tr>
              <a:tr h="2266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statewide foster youth cumulative enrollment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778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82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70C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662</Words>
  <Application>Microsoft Office PowerPoint</Application>
  <PresentationFormat>Widescreen</PresentationFormat>
  <Paragraphs>205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Foster Youth  Educational Outcomes</vt:lpstr>
      <vt:lpstr>Foster Youth in California</vt:lpstr>
      <vt:lpstr>K-12 Foster Youth Cumulative Enrollment by YEAR</vt:lpstr>
      <vt:lpstr>K-12 Foster Youth Cumulative Enrollment by YEAR (2)</vt:lpstr>
      <vt:lpstr>2019–20 Foster Youth Cumulative Enrollment by ETHNICITY</vt:lpstr>
      <vt:lpstr>2019–20 Foster Youth Cumulative Enrollment by ETHNICITY (2)</vt:lpstr>
      <vt:lpstr>2019–20 Foster Youth Cumulative Enrollment by ETHNICITY (3)</vt:lpstr>
      <vt:lpstr>2019–20 Foster Youth Cumulative Enrollment by GRADE</vt:lpstr>
      <vt:lpstr>2019–20 Foster Youth Cumulative Enrollment by GRADE (2)</vt:lpstr>
      <vt:lpstr>2018–19 Suspension Rate</vt:lpstr>
      <vt:lpstr>2018–19 Suspension Rate (2)</vt:lpstr>
      <vt:lpstr>2018–19 Chronic Absence Rate</vt:lpstr>
      <vt:lpstr>2018–19 Chronic Absence Rate (2)</vt:lpstr>
      <vt:lpstr>2019–20 Cohort Graduation Rate</vt:lpstr>
      <vt:lpstr>2019–20 Cohort Graduation Rate (2)</vt:lpstr>
      <vt:lpstr>2017–18 College-Going Rate</vt:lpstr>
      <vt:lpstr>2017–18 College-Going Rate (2)</vt:lpstr>
      <vt:lpstr>CDE Outreach and Presentations</vt:lpstr>
      <vt:lpstr>Foster Youth Resources</vt:lpstr>
      <vt:lpstr>Request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Educational Outcomes - Foster Youth (CA Dept of Education)</dc:title>
  <dc:subject>This PowerPoint highlights important statistics regarding the performance of foster youth in California, as well as the educational outcomes they face in comparison to other student groups.</dc:subject>
  <dc:creator>John Cooper</dc:creator>
  <cp:keywords>fyscp</cp:keywords>
  <cp:lastModifiedBy>Christopher Aban</cp:lastModifiedBy>
  <cp:revision>21</cp:revision>
  <dcterms:created xsi:type="dcterms:W3CDTF">2021-02-24T18:05:31Z</dcterms:created>
  <dcterms:modified xsi:type="dcterms:W3CDTF">2021-02-24T23:21:02Z</dcterms:modified>
</cp:coreProperties>
</file>